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8" r:id="rId3"/>
    <p:sldId id="284" r:id="rId4"/>
    <p:sldId id="269" r:id="rId5"/>
    <p:sldId id="270" r:id="rId6"/>
    <p:sldId id="281" r:id="rId7"/>
    <p:sldId id="282" r:id="rId8"/>
    <p:sldId id="286" r:id="rId9"/>
    <p:sldId id="288" r:id="rId10"/>
    <p:sldId id="258" r:id="rId11"/>
    <p:sldId id="287" r:id="rId12"/>
    <p:sldId id="272" r:id="rId13"/>
    <p:sldId id="273" r:id="rId14"/>
    <p:sldId id="275" r:id="rId15"/>
    <p:sldId id="274" r:id="rId16"/>
    <p:sldId id="276" r:id="rId17"/>
    <p:sldId id="278" r:id="rId18"/>
    <p:sldId id="277" r:id="rId19"/>
    <p:sldId id="298" r:id="rId20"/>
    <p:sldId id="260" r:id="rId21"/>
    <p:sldId id="264" r:id="rId22"/>
    <p:sldId id="265" r:id="rId23"/>
    <p:sldId id="283" r:id="rId24"/>
    <p:sldId id="290" r:id="rId25"/>
    <p:sldId id="291" r:id="rId26"/>
    <p:sldId id="292" r:id="rId27"/>
    <p:sldId id="289" r:id="rId28"/>
    <p:sldId id="296" r:id="rId29"/>
    <p:sldId id="293" r:id="rId30"/>
    <p:sldId id="294" r:id="rId31"/>
    <p:sldId id="295" r:id="rId32"/>
    <p:sldId id="297" r:id="rId33"/>
    <p:sldId id="26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B40"/>
    <a:srgbClr val="EFEFEF"/>
    <a:srgbClr val="C5DAE9"/>
    <a:srgbClr val="FAF4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E0608-97AB-440F-AC07-0DBB1E2BEB89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710B4-5EEF-4492-BA48-7D768E2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2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710B4-5EEF-4492-BA48-7D768E21D7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3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Technical University of Applied Sciences </a:t>
            </a:r>
            <a:r>
              <a:rPr lang="en-US" dirty="0" err="1" smtClean="0"/>
              <a:t>Würzburg</a:t>
            </a:r>
            <a:r>
              <a:rPr lang="en-US" dirty="0" smtClean="0"/>
              <a:t>-Schweinfurt 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054" name="Picture 6" descr="Homepage :: Technical University of Applied Sciences ...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848" y="141259"/>
            <a:ext cx="1579926" cy="52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1365" y="6310631"/>
            <a:ext cx="12203365" cy="4571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065"/>
            <a:ext cx="12192000" cy="45719"/>
          </a:xfrm>
          <a:prstGeom prst="rect">
            <a:avLst/>
          </a:prstGeom>
        </p:spPr>
      </p:pic>
      <p:sp>
        <p:nvSpPr>
          <p:cNvPr id="22" name="Текст 21"/>
          <p:cNvSpPr>
            <a:spLocks noGrp="1"/>
          </p:cNvSpPr>
          <p:nvPr>
            <p:ph type="body" sz="quarter" idx="13"/>
          </p:nvPr>
        </p:nvSpPr>
        <p:spPr>
          <a:xfrm>
            <a:off x="1168400" y="1257300"/>
            <a:ext cx="4584700" cy="2596242"/>
          </a:xfrm>
        </p:spPr>
        <p:txBody>
          <a:bodyPr/>
          <a:lstStyle>
            <a:lvl1pPr>
              <a:buClr>
                <a:srgbClr val="0D2B40"/>
              </a:buClr>
              <a:defRPr/>
            </a:lvl1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2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294F-657F-48B7-BC75-7BF57776764E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8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FFBC2-DA8B-45AD-9D73-32A92B13C200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5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326848" cy="755926"/>
          </a:xfrm>
        </p:spPr>
        <p:txBody>
          <a:bodyPr/>
          <a:lstStyle>
            <a:lvl1pPr>
              <a:defRPr>
                <a:solidFill>
                  <a:srgbClr val="0D2B4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D929-F1A8-4A92-A9D0-2D07B0BAF377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omepage :: Technical University of Applied Sciences ...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848" y="141259"/>
            <a:ext cx="1579926" cy="52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11"/>
          <p:cNvSpPr>
            <a:spLocks noGrp="1"/>
          </p:cNvSpPr>
          <p:nvPr>
            <p:ph sz="quarter" idx="13"/>
          </p:nvPr>
        </p:nvSpPr>
        <p:spPr>
          <a:xfrm>
            <a:off x="0" y="755925"/>
            <a:ext cx="12192000" cy="45719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1365" y="6310631"/>
            <a:ext cx="1220336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1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E381-0DB0-428C-8720-79858CC99728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7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D2B4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1865-5255-461D-9E6E-D34B17A3AEF7}" type="datetime1">
              <a:rPr lang="en-US" smtClean="0"/>
              <a:t>12/12/2024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2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7C85-3732-4CC4-AB85-08C907FB0255}" type="datetime1">
              <a:rPr lang="en-US" smtClean="0"/>
              <a:t>12/12/2024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365E-6813-49D8-8AC9-01F59BE8B2A3}" type="datetime1">
              <a:rPr lang="en-US" smtClean="0"/>
              <a:t>12/12/2024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3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AD60-213D-45A2-9D5B-75D16D66675B}" type="datetime1">
              <a:rPr lang="en-US" smtClean="0"/>
              <a:t>12/12/2024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6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5EB3-6CAC-4394-91E2-37BA00658568}" type="datetime1">
              <a:rPr lang="en-US" smtClean="0"/>
              <a:t>12/12/2024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A14D-2E0C-4814-9C8E-F545C5525833}" type="datetime1">
              <a:rPr lang="en-US" smtClean="0"/>
              <a:t>12/12/2024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5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365" y="0"/>
            <a:ext cx="10338213" cy="75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D00B0-B1DB-4C62-8EC7-B77ECC2E3B46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2E098-8619-4D77-9984-813D1277A8D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1365" y="6310631"/>
            <a:ext cx="12203365" cy="45719"/>
          </a:xfrm>
          <a:prstGeom prst="rect">
            <a:avLst/>
          </a:prstGeom>
        </p:spPr>
      </p:pic>
      <p:pic>
        <p:nvPicPr>
          <p:cNvPr id="9" name="Picture 6" descr="Homepage :: Technical University of Applied Sciences ...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848" y="141259"/>
            <a:ext cx="1579926" cy="52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06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1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72988" y="5337213"/>
            <a:ext cx="6375400" cy="796437"/>
          </a:xfrm>
        </p:spPr>
        <p:txBody>
          <a:bodyPr>
            <a:normAutofit/>
          </a:bodyPr>
          <a:lstStyle/>
          <a:p>
            <a:pPr marL="342900" indent="-342900" algn="l">
              <a:buClr>
                <a:srgbClr val="0D2B40"/>
              </a:buClr>
              <a:buFont typeface="Wingdings" panose="05000000000000000000" pitchFamily="2" charset="2"/>
              <a:buChar char="Ø"/>
            </a:pPr>
            <a:r>
              <a:rPr lang="en-US" sz="1800" i="1" dirty="0"/>
              <a:t>Mark Erokhin (mark.erokhin@study.thws.de</a:t>
            </a:r>
            <a:r>
              <a:rPr lang="en-US" sz="1800" i="1" dirty="0" smtClean="0"/>
              <a:t>);</a:t>
            </a:r>
            <a:endParaRPr lang="en-US" sz="1800" i="1" dirty="0"/>
          </a:p>
          <a:p>
            <a:pPr marL="342900" indent="-342900" algn="l">
              <a:buClr>
                <a:srgbClr val="0D2B40"/>
              </a:buClr>
              <a:buFont typeface="Wingdings" panose="05000000000000000000" pitchFamily="2" charset="2"/>
              <a:buChar char="Ø"/>
            </a:pPr>
            <a:r>
              <a:rPr lang="en-US" sz="1800" i="1" dirty="0" err="1" smtClean="0"/>
              <a:t>Anastasiia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Demidova</a:t>
            </a:r>
            <a:r>
              <a:rPr lang="en-US" sz="1800" i="1" dirty="0" smtClean="0"/>
              <a:t>   (anastasiia.demidova@study.thws.de)</a:t>
            </a:r>
            <a:endParaRPr lang="en-US" sz="1800" i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576"/>
            <a:ext cx="12192000" cy="457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1019" y="1044333"/>
            <a:ext cx="119499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D2B40"/>
                </a:solidFill>
              </a:rPr>
              <a:t>BERT: </a:t>
            </a:r>
          </a:p>
          <a:p>
            <a:pPr algn="ctr"/>
            <a:r>
              <a:rPr lang="en-US" sz="4000" dirty="0" smtClean="0">
                <a:solidFill>
                  <a:srgbClr val="0D2B40"/>
                </a:solidFill>
              </a:rPr>
              <a:t>Pre-training of Deep Bidirectional Transformers for</a:t>
            </a:r>
          </a:p>
          <a:p>
            <a:pPr algn="ctr"/>
            <a:r>
              <a:rPr lang="en-US" sz="4000" dirty="0" smtClean="0">
                <a:solidFill>
                  <a:srgbClr val="0D2B40"/>
                </a:solidFill>
              </a:rPr>
              <a:t>Language Understanding</a:t>
            </a:r>
            <a:endParaRPr lang="en-US" sz="3600" dirty="0">
              <a:solidFill>
                <a:srgbClr val="0D2B40"/>
              </a:solidFill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237560" y="3448328"/>
            <a:ext cx="11833413" cy="993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Jacob </a:t>
            </a:r>
            <a:r>
              <a:rPr lang="en-US" sz="2800" dirty="0" smtClean="0"/>
              <a:t>Devlin, </a:t>
            </a:r>
            <a:r>
              <a:rPr lang="en-US" sz="2800" dirty="0"/>
              <a:t>Ming-Wei </a:t>
            </a:r>
            <a:r>
              <a:rPr lang="en-US" sz="2800" dirty="0" smtClean="0"/>
              <a:t>Chang, </a:t>
            </a:r>
            <a:r>
              <a:rPr lang="en-US" sz="2800" dirty="0"/>
              <a:t>Kenton </a:t>
            </a:r>
            <a:r>
              <a:rPr lang="en-US" sz="2800" dirty="0" smtClean="0"/>
              <a:t>Lee, </a:t>
            </a:r>
            <a:r>
              <a:rPr lang="en-US" sz="2800" dirty="0"/>
              <a:t>Kristina </a:t>
            </a:r>
            <a:r>
              <a:rPr lang="en-US" sz="2800" dirty="0" err="1"/>
              <a:t>Toutanova</a:t>
            </a:r>
            <a:r>
              <a:rPr lang="en-US" sz="2800" dirty="0"/>
              <a:t> </a:t>
            </a:r>
            <a:endParaRPr lang="en-US" sz="2800" dirty="0" smtClean="0"/>
          </a:p>
          <a:p>
            <a:r>
              <a:rPr lang="en-US" sz="2800" dirty="0" smtClean="0"/>
              <a:t>Google </a:t>
            </a:r>
            <a:r>
              <a:rPr lang="en-US" sz="2800" dirty="0"/>
              <a:t>AI Language </a:t>
            </a:r>
            <a:endParaRPr lang="en-US" sz="2800" dirty="0" smtClean="0"/>
          </a:p>
          <a:p>
            <a:r>
              <a:rPr lang="en-US" sz="2800" dirty="0" smtClean="0">
                <a:latin typeface="Candara Light" panose="020E0502030303020204" pitchFamily="34" charset="0"/>
              </a:rPr>
              <a:t>{</a:t>
            </a:r>
            <a:r>
              <a:rPr lang="en-US" sz="2800" dirty="0" err="1">
                <a:latin typeface="Candara Light" panose="020E0502030303020204" pitchFamily="34" charset="0"/>
              </a:rPr>
              <a:t>jacobdevlin,mingweichang,kentonl,kristout</a:t>
            </a:r>
            <a:r>
              <a:rPr lang="en-US" sz="2800" dirty="0">
                <a:latin typeface="Candara Light" panose="020E0502030303020204" pitchFamily="34" charset="0"/>
              </a:rPr>
              <a:t>}@google.com</a:t>
            </a:r>
            <a:endParaRPr lang="en-US" sz="2800" b="1" dirty="0">
              <a:latin typeface="Candara Light" panose="020E0502030303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524029" y="4457440"/>
            <a:ext cx="1260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May 2019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899" y="3056164"/>
            <a:ext cx="3243005" cy="325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>
            <a:noAutofit/>
          </a:bodyPr>
          <a:lstStyle/>
          <a:p>
            <a:r>
              <a:rPr lang="en-US" sz="3500" b="1" dirty="0" smtClean="0"/>
              <a:t>Pre-training</a:t>
            </a:r>
            <a:r>
              <a:rPr lang="ru-RU" sz="3500" b="1" dirty="0" smtClean="0"/>
              <a:t>. </a:t>
            </a:r>
            <a:r>
              <a:rPr lang="en-US" sz="3500" dirty="0" smtClean="0"/>
              <a:t>Task#1. Masked language modeling (MLM)</a:t>
            </a:r>
            <a:endParaRPr lang="en-US" sz="35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10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820" t="29050" r="36434" b="8627"/>
          <a:stretch/>
        </p:blipFill>
        <p:spPr>
          <a:xfrm>
            <a:off x="0" y="1138520"/>
            <a:ext cx="5999481" cy="395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5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>
            <a:noAutofit/>
          </a:bodyPr>
          <a:lstStyle/>
          <a:p>
            <a:r>
              <a:rPr lang="en-US" sz="3500" b="1" dirty="0" smtClean="0"/>
              <a:t>Pre-training</a:t>
            </a:r>
            <a:r>
              <a:rPr lang="ru-RU" sz="3500" b="1" dirty="0" smtClean="0"/>
              <a:t>. </a:t>
            </a:r>
            <a:r>
              <a:rPr lang="en-US" sz="3500" dirty="0" smtClean="0"/>
              <a:t>Task#1. Masked language modeling (MLM)</a:t>
            </a:r>
            <a:endParaRPr lang="en-US" sz="35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11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820" t="29050" r="36434" b="8627"/>
          <a:stretch/>
        </p:blipFill>
        <p:spPr>
          <a:xfrm>
            <a:off x="0" y="1138520"/>
            <a:ext cx="5999481" cy="39534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431" r="1600"/>
          <a:stretch/>
        </p:blipFill>
        <p:spPr>
          <a:xfrm>
            <a:off x="5880849" y="4012103"/>
            <a:ext cx="6311151" cy="18213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633" y="1092216"/>
            <a:ext cx="3142535" cy="296619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3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>
            <a:normAutofit/>
          </a:bodyPr>
          <a:lstStyle/>
          <a:p>
            <a:r>
              <a:rPr lang="en-US" sz="3500" b="1" dirty="0"/>
              <a:t>Pre-training</a:t>
            </a:r>
            <a:r>
              <a:rPr lang="ru-RU" sz="3500" b="1" dirty="0"/>
              <a:t>. </a:t>
            </a:r>
            <a:r>
              <a:rPr lang="en-US" sz="3500" dirty="0"/>
              <a:t>Task#2. Next sentence prediction (NSP)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12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r="51066" b="33524"/>
          <a:stretch/>
        </p:blipFill>
        <p:spPr>
          <a:xfrm>
            <a:off x="527796" y="4250985"/>
            <a:ext cx="5449492" cy="1341293"/>
          </a:xfrm>
          <a:prstGeom prst="rect">
            <a:avLst/>
          </a:prstGeom>
        </p:spPr>
      </p:pic>
      <p:pic>
        <p:nvPicPr>
          <p:cNvPr id="2050" name="Picture 2" descr="https://bowwowblogger.wordpress.com/wp-content/uploads/2012/12/dog-question-mark-curious.gif?w=4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601" y="3853377"/>
            <a:ext cx="2242399" cy="24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58551" y="1319766"/>
            <a:ext cx="552490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50" dirty="0">
                <a:latin typeface="Comic Sans MS" panose="030F0702030302020204" pitchFamily="66" charset="0"/>
              </a:rPr>
              <a:t>is B the actual </a:t>
            </a:r>
            <a:r>
              <a:rPr lang="en-US" sz="3050" u="sng" dirty="0">
                <a:latin typeface="Comic Sans MS" panose="030F0702030302020204" pitchFamily="66" charset="0"/>
              </a:rPr>
              <a:t>next</a:t>
            </a:r>
            <a:r>
              <a:rPr lang="en-US" sz="3050" dirty="0">
                <a:latin typeface="Comic Sans MS" panose="030F0702030302020204" pitchFamily="66" charset="0"/>
              </a:rPr>
              <a:t> sentence that comes after A, </a:t>
            </a:r>
            <a:endParaRPr lang="ru-RU" sz="3050" dirty="0" smtClean="0">
              <a:latin typeface="Comic Sans MS" panose="030F0702030302020204" pitchFamily="66" charset="0"/>
            </a:endParaRPr>
          </a:p>
          <a:p>
            <a:r>
              <a:rPr lang="en-US" sz="3050" dirty="0" smtClean="0">
                <a:latin typeface="Comic Sans MS" panose="030F0702030302020204" pitchFamily="66" charset="0"/>
              </a:rPr>
              <a:t>or </a:t>
            </a:r>
            <a:r>
              <a:rPr lang="en-US" sz="3050" dirty="0">
                <a:latin typeface="Comic Sans MS" panose="030F0702030302020204" pitchFamily="66" charset="0"/>
              </a:rPr>
              <a:t>just a </a:t>
            </a:r>
            <a:r>
              <a:rPr lang="en-US" sz="3050" u="sng" dirty="0">
                <a:latin typeface="Comic Sans MS" panose="030F0702030302020204" pitchFamily="66" charset="0"/>
              </a:rPr>
              <a:t>random</a:t>
            </a:r>
            <a:r>
              <a:rPr lang="en-US" sz="3050" dirty="0">
                <a:latin typeface="Comic Sans MS" panose="030F0702030302020204" pitchFamily="66" charset="0"/>
              </a:rPr>
              <a:t> sentence from the corpus?</a:t>
            </a:r>
          </a:p>
        </p:txBody>
      </p:sp>
    </p:spTree>
    <p:extLst>
      <p:ext uri="{BB962C8B-B14F-4D97-AF65-F5344CB8AC3E}">
        <p14:creationId xmlns:p14="http://schemas.microsoft.com/office/powerpoint/2010/main" val="274357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>
            <a:normAutofit/>
          </a:bodyPr>
          <a:lstStyle/>
          <a:p>
            <a:r>
              <a:rPr lang="en-US" sz="3500" b="1" dirty="0"/>
              <a:t>Pre-training</a:t>
            </a:r>
            <a:r>
              <a:rPr lang="ru-RU" sz="3500" b="1" dirty="0"/>
              <a:t>. </a:t>
            </a:r>
            <a:r>
              <a:rPr lang="en-US" sz="3500" dirty="0"/>
              <a:t>Task#2. Next sentence prediction (NSP)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13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r="51066" b="33524"/>
          <a:stretch/>
        </p:blipFill>
        <p:spPr>
          <a:xfrm>
            <a:off x="527796" y="4250985"/>
            <a:ext cx="5449492" cy="134129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026" y="1838021"/>
            <a:ext cx="2775787" cy="1962568"/>
          </a:xfrm>
          <a:prstGeom prst="rect">
            <a:avLst/>
          </a:prstGeom>
        </p:spPr>
      </p:pic>
      <p:pic>
        <p:nvPicPr>
          <p:cNvPr id="2050" name="Picture 2" descr="https://bowwowblogger.wordpress.com/wp-content/uploads/2012/12/dog-question-mark-curious.gif?w=4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601" y="3853377"/>
            <a:ext cx="2242399" cy="24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8551" y="1319766"/>
            <a:ext cx="552490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50" dirty="0">
                <a:latin typeface="Comic Sans MS" panose="030F0702030302020204" pitchFamily="66" charset="0"/>
              </a:rPr>
              <a:t>is B the actual </a:t>
            </a:r>
            <a:r>
              <a:rPr lang="en-US" sz="3050" u="sng" dirty="0">
                <a:latin typeface="Comic Sans MS" panose="030F0702030302020204" pitchFamily="66" charset="0"/>
              </a:rPr>
              <a:t>next</a:t>
            </a:r>
            <a:r>
              <a:rPr lang="en-US" sz="3050" dirty="0">
                <a:latin typeface="Comic Sans MS" panose="030F0702030302020204" pitchFamily="66" charset="0"/>
              </a:rPr>
              <a:t> sentence that comes after A, </a:t>
            </a:r>
            <a:endParaRPr lang="ru-RU" sz="3050" dirty="0" smtClean="0">
              <a:latin typeface="Comic Sans MS" panose="030F0702030302020204" pitchFamily="66" charset="0"/>
            </a:endParaRPr>
          </a:p>
          <a:p>
            <a:r>
              <a:rPr lang="en-US" sz="3050" dirty="0" smtClean="0">
                <a:latin typeface="Comic Sans MS" panose="030F0702030302020204" pitchFamily="66" charset="0"/>
              </a:rPr>
              <a:t>or </a:t>
            </a:r>
            <a:r>
              <a:rPr lang="en-US" sz="3050" dirty="0">
                <a:latin typeface="Comic Sans MS" panose="030F0702030302020204" pitchFamily="66" charset="0"/>
              </a:rPr>
              <a:t>just a </a:t>
            </a:r>
            <a:r>
              <a:rPr lang="en-US" sz="3050" u="sng" dirty="0">
                <a:latin typeface="Comic Sans MS" panose="030F0702030302020204" pitchFamily="66" charset="0"/>
              </a:rPr>
              <a:t>random</a:t>
            </a:r>
            <a:r>
              <a:rPr lang="en-US" sz="3050" dirty="0">
                <a:latin typeface="Comic Sans MS" panose="030F0702030302020204" pitchFamily="66" charset="0"/>
              </a:rPr>
              <a:t> sentence from the corpus?</a:t>
            </a:r>
          </a:p>
        </p:txBody>
      </p:sp>
    </p:spTree>
    <p:extLst>
      <p:ext uri="{BB962C8B-B14F-4D97-AF65-F5344CB8AC3E}">
        <p14:creationId xmlns:p14="http://schemas.microsoft.com/office/powerpoint/2010/main" val="4072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>
            <a:normAutofit/>
          </a:bodyPr>
          <a:lstStyle/>
          <a:p>
            <a:r>
              <a:rPr lang="en-US" sz="3500" b="1" dirty="0"/>
              <a:t>Pre-training</a:t>
            </a:r>
            <a:r>
              <a:rPr lang="ru-RU" sz="3500" b="1" dirty="0"/>
              <a:t>. </a:t>
            </a:r>
            <a:r>
              <a:rPr lang="en-US" sz="3500" dirty="0"/>
              <a:t>Task#2. Next sentence prediction (NSP)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14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r="51066" b="34955"/>
          <a:stretch/>
        </p:blipFill>
        <p:spPr>
          <a:xfrm>
            <a:off x="527796" y="4250985"/>
            <a:ext cx="5449492" cy="131241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3" y="995128"/>
            <a:ext cx="1914028" cy="320022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26" y="1838021"/>
            <a:ext cx="2775787" cy="19625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58551" y="1319766"/>
            <a:ext cx="552490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50" dirty="0">
                <a:latin typeface="Comic Sans MS" panose="030F0702030302020204" pitchFamily="66" charset="0"/>
              </a:rPr>
              <a:t>is B the actual </a:t>
            </a:r>
            <a:r>
              <a:rPr lang="en-US" sz="3050" u="sng" dirty="0">
                <a:latin typeface="Comic Sans MS" panose="030F0702030302020204" pitchFamily="66" charset="0"/>
              </a:rPr>
              <a:t>next</a:t>
            </a:r>
            <a:r>
              <a:rPr lang="en-US" sz="3050" dirty="0">
                <a:latin typeface="Comic Sans MS" panose="030F0702030302020204" pitchFamily="66" charset="0"/>
              </a:rPr>
              <a:t> sentence that comes after A, </a:t>
            </a:r>
            <a:endParaRPr lang="ru-RU" sz="3050" dirty="0" smtClean="0">
              <a:latin typeface="Comic Sans MS" panose="030F0702030302020204" pitchFamily="66" charset="0"/>
            </a:endParaRPr>
          </a:p>
          <a:p>
            <a:r>
              <a:rPr lang="en-US" sz="3050" dirty="0" smtClean="0">
                <a:latin typeface="Comic Sans MS" panose="030F0702030302020204" pitchFamily="66" charset="0"/>
              </a:rPr>
              <a:t>or </a:t>
            </a:r>
            <a:r>
              <a:rPr lang="en-US" sz="3050" dirty="0">
                <a:latin typeface="Comic Sans MS" panose="030F0702030302020204" pitchFamily="66" charset="0"/>
              </a:rPr>
              <a:t>just a </a:t>
            </a:r>
            <a:r>
              <a:rPr lang="en-US" sz="3050" u="sng" dirty="0">
                <a:latin typeface="Comic Sans MS" panose="030F0702030302020204" pitchFamily="66" charset="0"/>
              </a:rPr>
              <a:t>random</a:t>
            </a:r>
            <a:r>
              <a:rPr lang="en-US" sz="3050" dirty="0">
                <a:latin typeface="Comic Sans MS" panose="030F0702030302020204" pitchFamily="66" charset="0"/>
              </a:rPr>
              <a:t> sentence from the corpus?</a:t>
            </a:r>
          </a:p>
        </p:txBody>
      </p:sp>
      <p:pic>
        <p:nvPicPr>
          <p:cNvPr id="2050" name="Picture 2" descr="https://bowwowblogger.wordpress.com/wp-content/uploads/2012/12/dog-question-mark-curious.gif?w=48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601" y="3853377"/>
            <a:ext cx="2242399" cy="24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8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>
            <a:normAutofit/>
          </a:bodyPr>
          <a:lstStyle/>
          <a:p>
            <a:r>
              <a:rPr lang="en-US" sz="3500" b="1" dirty="0"/>
              <a:t>Pre-training</a:t>
            </a:r>
            <a:r>
              <a:rPr lang="ru-RU" sz="3500" b="1" dirty="0"/>
              <a:t>. </a:t>
            </a:r>
            <a:r>
              <a:rPr lang="en-US" sz="3500" dirty="0"/>
              <a:t>Task#2. Next sentence prediction (NSP)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15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6" name="Стрелка вправо 5"/>
          <p:cNvSpPr/>
          <p:nvPr/>
        </p:nvSpPr>
        <p:spPr>
          <a:xfrm>
            <a:off x="2170828" y="2335992"/>
            <a:ext cx="797858" cy="103990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r="51066"/>
          <a:stretch/>
        </p:blipFill>
        <p:spPr>
          <a:xfrm>
            <a:off x="527796" y="4250985"/>
            <a:ext cx="5449492" cy="201770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3" y="995128"/>
            <a:ext cx="1914028" cy="320022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26" y="1838021"/>
            <a:ext cx="2775787" cy="19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>
            <a:normAutofit/>
          </a:bodyPr>
          <a:lstStyle/>
          <a:p>
            <a:r>
              <a:rPr lang="en-US" sz="3500" b="1" dirty="0"/>
              <a:t>Pre-training</a:t>
            </a:r>
            <a:r>
              <a:rPr lang="ru-RU" sz="3500" b="1" dirty="0"/>
              <a:t>. </a:t>
            </a:r>
            <a:r>
              <a:rPr lang="en-US" sz="3500" dirty="0"/>
              <a:t>Task#2. Next sentence prediction (NSP)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6" name="Стрелка вправо 5"/>
          <p:cNvSpPr/>
          <p:nvPr/>
        </p:nvSpPr>
        <p:spPr>
          <a:xfrm>
            <a:off x="2170828" y="2335992"/>
            <a:ext cx="797858" cy="103990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52218" b="67394"/>
          <a:stretch/>
        </p:blipFill>
        <p:spPr>
          <a:xfrm>
            <a:off x="6343048" y="4250985"/>
            <a:ext cx="5321156" cy="65789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3" y="995128"/>
            <a:ext cx="1914028" cy="320022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26" y="1838021"/>
            <a:ext cx="2775787" cy="1962568"/>
          </a:xfrm>
          <a:prstGeom prst="rect">
            <a:avLst/>
          </a:prstGeom>
        </p:spPr>
      </p:pic>
      <p:cxnSp>
        <p:nvCxnSpPr>
          <p:cNvPr id="15" name="Прямая соединительная линия 14"/>
          <p:cNvCxnSpPr/>
          <p:nvPr/>
        </p:nvCxnSpPr>
        <p:spPr>
          <a:xfrm flipV="1">
            <a:off x="6096000" y="1461352"/>
            <a:ext cx="0" cy="480733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60" y="1050758"/>
            <a:ext cx="1914028" cy="320022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r="51066"/>
          <a:stretch/>
        </p:blipFill>
        <p:spPr>
          <a:xfrm>
            <a:off x="527796" y="4250985"/>
            <a:ext cx="5449492" cy="2017701"/>
          </a:xfrm>
          <a:prstGeom prst="rect">
            <a:avLst/>
          </a:prstGeom>
        </p:spPr>
      </p:pic>
      <p:pic>
        <p:nvPicPr>
          <p:cNvPr id="18" name="Picture 2" descr="https://bowwowblogger.wordpress.com/wp-content/uploads/2012/12/dog-question-mark-curious.gif?w=48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982" y="4792061"/>
            <a:ext cx="1393018" cy="15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447086" y="992824"/>
            <a:ext cx="129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50% / 50%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14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>
            <a:normAutofit/>
          </a:bodyPr>
          <a:lstStyle/>
          <a:p>
            <a:r>
              <a:rPr lang="en-US" sz="3500" b="1" dirty="0"/>
              <a:t>Pre-training</a:t>
            </a:r>
            <a:r>
              <a:rPr lang="ru-RU" sz="3500" b="1" dirty="0"/>
              <a:t>. </a:t>
            </a:r>
            <a:r>
              <a:rPr lang="en-US" sz="3500" dirty="0"/>
              <a:t>Task#2. Next sentence prediction (NSP)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1028" name="Picture 4" descr="Пингвинья птица летает с парашютом в качестве цветного эскиза парашютиста  на векторной иллюстрации. Имитация в стиле Scratch board. Ручное  изображение . Стоковый вектор ©AlexanderPokusay 28373284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2" t="4296" r="20373" b="9716"/>
          <a:stretch/>
        </p:blipFill>
        <p:spPr bwMode="auto">
          <a:xfrm>
            <a:off x="9991824" y="991378"/>
            <a:ext cx="2029933" cy="31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трелка вправо 5"/>
          <p:cNvSpPr/>
          <p:nvPr/>
        </p:nvSpPr>
        <p:spPr>
          <a:xfrm>
            <a:off x="2170828" y="2335992"/>
            <a:ext cx="797858" cy="103990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52218" b="34955"/>
          <a:stretch/>
        </p:blipFill>
        <p:spPr>
          <a:xfrm>
            <a:off x="6343048" y="4250985"/>
            <a:ext cx="5321156" cy="131241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3" y="995128"/>
            <a:ext cx="1914028" cy="320022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026" y="1838021"/>
            <a:ext cx="2775787" cy="1962568"/>
          </a:xfrm>
          <a:prstGeom prst="rect">
            <a:avLst/>
          </a:prstGeom>
        </p:spPr>
      </p:pic>
      <p:cxnSp>
        <p:nvCxnSpPr>
          <p:cNvPr id="15" name="Прямая соединительная линия 14"/>
          <p:cNvCxnSpPr/>
          <p:nvPr/>
        </p:nvCxnSpPr>
        <p:spPr>
          <a:xfrm flipV="1">
            <a:off x="6096000" y="1461352"/>
            <a:ext cx="0" cy="480733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60" y="1050758"/>
            <a:ext cx="1914028" cy="320022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/>
          <a:srcRect r="51066"/>
          <a:stretch/>
        </p:blipFill>
        <p:spPr>
          <a:xfrm>
            <a:off x="527796" y="4250985"/>
            <a:ext cx="5449492" cy="2017701"/>
          </a:xfrm>
          <a:prstGeom prst="rect">
            <a:avLst/>
          </a:prstGeom>
        </p:spPr>
      </p:pic>
      <p:pic>
        <p:nvPicPr>
          <p:cNvPr id="18" name="Picture 2" descr="https://bowwowblogger.wordpress.com/wp-content/uploads/2012/12/dog-question-mark-curious.gif?w=48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982" y="4792061"/>
            <a:ext cx="1393018" cy="15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447086" y="992824"/>
            <a:ext cx="129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50% / 50%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139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>
            <a:normAutofit/>
          </a:bodyPr>
          <a:lstStyle/>
          <a:p>
            <a:r>
              <a:rPr lang="en-US" sz="3500" b="1" dirty="0" smtClean="0"/>
              <a:t>Pre-training</a:t>
            </a:r>
            <a:r>
              <a:rPr lang="ru-RU" sz="3500" b="1" dirty="0"/>
              <a:t>. </a:t>
            </a:r>
            <a:r>
              <a:rPr lang="en-US" sz="3500" dirty="0"/>
              <a:t>Task#2. Next sentence prediction (NSP)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1028" name="Picture 4" descr="Пингвинья птица летает с парашютом в качестве цветного эскиза парашютиста  на векторной иллюстрации. Имитация в стиле Scratch board. Ручное  изображение . Стоковый вектор ©AlexanderPokusay 28373284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2" t="4296" r="20373" b="9716"/>
          <a:stretch/>
        </p:blipFill>
        <p:spPr bwMode="auto">
          <a:xfrm>
            <a:off x="9991824" y="991378"/>
            <a:ext cx="2029933" cy="31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трелка вправо 5"/>
          <p:cNvSpPr/>
          <p:nvPr/>
        </p:nvSpPr>
        <p:spPr>
          <a:xfrm>
            <a:off x="2170828" y="2335992"/>
            <a:ext cx="797858" cy="103990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Знак запрета 7"/>
          <p:cNvSpPr/>
          <p:nvPr/>
        </p:nvSpPr>
        <p:spPr>
          <a:xfrm>
            <a:off x="8794378" y="2385297"/>
            <a:ext cx="941294" cy="941294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96" y="4250985"/>
            <a:ext cx="11136408" cy="201770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3" y="995128"/>
            <a:ext cx="1914028" cy="320022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026" y="1838021"/>
            <a:ext cx="2775787" cy="1962568"/>
          </a:xfrm>
          <a:prstGeom prst="rect">
            <a:avLst/>
          </a:prstGeom>
        </p:spPr>
      </p:pic>
      <p:cxnSp>
        <p:nvCxnSpPr>
          <p:cNvPr id="15" name="Прямая соединительная линия 14"/>
          <p:cNvCxnSpPr/>
          <p:nvPr/>
        </p:nvCxnSpPr>
        <p:spPr>
          <a:xfrm flipV="1">
            <a:off x="6096000" y="1461351"/>
            <a:ext cx="0" cy="28063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60" y="1050758"/>
            <a:ext cx="1914028" cy="3200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7086" y="992824"/>
            <a:ext cx="129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50% / 50%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003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>
            <a:normAutofit/>
          </a:bodyPr>
          <a:lstStyle/>
          <a:p>
            <a:r>
              <a:rPr lang="en-US" sz="3500" b="1" dirty="0" smtClean="0"/>
              <a:t>Pre-training</a:t>
            </a:r>
            <a:r>
              <a:rPr lang="ru-RU" sz="3500" b="1" dirty="0"/>
              <a:t>. </a:t>
            </a:r>
            <a:r>
              <a:rPr lang="en-US" sz="3500" dirty="0"/>
              <a:t>Task#2. Next sentence prediction (NSP)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1028" name="Picture 4" descr="Пингвинья птица летает с парашютом в качестве цветного эскиза парашютиста  на векторной иллюстрации. Имитация в стиле Scratch board. Ручное  изображение . Стоковый вектор ©AlexanderPokusay 28373284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2" t="4296" r="20373" b="9716"/>
          <a:stretch/>
        </p:blipFill>
        <p:spPr bwMode="auto">
          <a:xfrm>
            <a:off x="8610600" y="2481955"/>
            <a:ext cx="1498653" cy="229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трелка вправо 5"/>
          <p:cNvSpPr/>
          <p:nvPr/>
        </p:nvSpPr>
        <p:spPr>
          <a:xfrm>
            <a:off x="2752219" y="3430373"/>
            <a:ext cx="322675" cy="60899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Знак запрета 7"/>
          <p:cNvSpPr/>
          <p:nvPr/>
        </p:nvSpPr>
        <p:spPr>
          <a:xfrm>
            <a:off x="7837669" y="3623065"/>
            <a:ext cx="528842" cy="521382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72" y="4770904"/>
            <a:ext cx="8221757" cy="148962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36" y="2417235"/>
            <a:ext cx="1413083" cy="236265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823" y="3010412"/>
            <a:ext cx="2049300" cy="144891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252" y="2417235"/>
            <a:ext cx="1413083" cy="2362654"/>
          </a:xfrm>
          <a:prstGeom prst="rect">
            <a:avLst/>
          </a:prstGeom>
        </p:spPr>
      </p:pic>
      <p:sp>
        <p:nvSpPr>
          <p:cNvPr id="17" name="Объект 2"/>
          <p:cNvSpPr>
            <a:spLocks noGrp="1"/>
          </p:cNvSpPr>
          <p:nvPr>
            <p:ph idx="1"/>
          </p:nvPr>
        </p:nvSpPr>
        <p:spPr>
          <a:xfrm>
            <a:off x="1595772" y="1032016"/>
            <a:ext cx="8435858" cy="14368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Learn the relationships between sentences and predict the </a:t>
            </a:r>
            <a:r>
              <a:rPr lang="en-US" sz="4000" b="1" u="sng" dirty="0">
                <a:solidFill>
                  <a:srgbClr val="7030A0"/>
                </a:solidFill>
              </a:rPr>
              <a:t>next</a:t>
            </a:r>
            <a:r>
              <a:rPr lang="en-US" sz="4000" dirty="0">
                <a:solidFill>
                  <a:srgbClr val="7030A0"/>
                </a:solidFill>
              </a:rPr>
              <a:t> </a:t>
            </a:r>
            <a:r>
              <a:rPr lang="en-US" sz="4000" dirty="0"/>
              <a:t>sentence given the </a:t>
            </a:r>
            <a:r>
              <a:rPr lang="en-US" sz="4000" b="1" u="sng" dirty="0">
                <a:solidFill>
                  <a:schemeClr val="accent6">
                    <a:lumMod val="50000"/>
                  </a:schemeClr>
                </a:solidFill>
              </a:rPr>
              <a:t>first one</a:t>
            </a:r>
          </a:p>
          <a:p>
            <a:pPr marL="0" indent="0" algn="ctr">
              <a:buNone/>
            </a:pPr>
            <a:endParaRPr lang="en-US" sz="40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9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en-US" dirty="0" smtClean="0"/>
              <a:t>	The </a:t>
            </a:r>
            <a:r>
              <a:rPr lang="en-US" dirty="0"/>
              <a:t>contributions of the paper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t="27893" b="28077"/>
          <a:stretch/>
        </p:blipFill>
        <p:spPr>
          <a:xfrm>
            <a:off x="0" y="4204820"/>
            <a:ext cx="12192000" cy="215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dirty="0" err="1"/>
              <a:t>Input/Output</a:t>
            </a:r>
            <a:r>
              <a:rPr lang="en-US" dirty="0"/>
              <a:t> Representations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120" r="682"/>
          <a:stretch/>
        </p:blipFill>
        <p:spPr>
          <a:xfrm>
            <a:off x="89416" y="935401"/>
            <a:ext cx="12013168" cy="458881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471" y="4963337"/>
            <a:ext cx="1300113" cy="13001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416" y="5617119"/>
            <a:ext cx="972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</a:t>
            </a:r>
            <a:r>
              <a:rPr lang="en-US" dirty="0" err="1"/>
              <a:t>embeddings</a:t>
            </a:r>
            <a:r>
              <a:rPr lang="en-US" dirty="0"/>
              <a:t> are the sum of the token </a:t>
            </a:r>
            <a:r>
              <a:rPr lang="en-US" dirty="0" err="1"/>
              <a:t>embeddings</a:t>
            </a:r>
            <a:r>
              <a:rPr lang="en-US" dirty="0"/>
              <a:t>, the segmentation </a:t>
            </a:r>
            <a:r>
              <a:rPr lang="en-US" dirty="0" err="1"/>
              <a:t>embeddings</a:t>
            </a:r>
            <a:r>
              <a:rPr lang="en-US" dirty="0"/>
              <a:t> and the position </a:t>
            </a:r>
            <a:r>
              <a:rPr lang="en-US" dirty="0" err="1"/>
              <a:t>embeddings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Input/Output</a:t>
            </a:r>
            <a:r>
              <a:rPr lang="en-US" dirty="0" smtClean="0"/>
              <a:t> </a:t>
            </a:r>
            <a:r>
              <a:rPr lang="en-US" dirty="0"/>
              <a:t>Representations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198"/>
            <a:ext cx="12192000" cy="36484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416" y="5617119"/>
            <a:ext cx="921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</a:t>
            </a:r>
            <a:r>
              <a:rPr lang="en-US" dirty="0" err="1"/>
              <a:t>embeddings</a:t>
            </a:r>
            <a:r>
              <a:rPr lang="en-US" dirty="0"/>
              <a:t> are the sum of the token </a:t>
            </a:r>
            <a:r>
              <a:rPr lang="en-US" dirty="0" err="1"/>
              <a:t>embeddings</a:t>
            </a:r>
            <a:r>
              <a:rPr lang="en-US" dirty="0"/>
              <a:t>, the segmentation </a:t>
            </a:r>
            <a:r>
              <a:rPr lang="en-US" dirty="0" err="1"/>
              <a:t>embeddings</a:t>
            </a:r>
            <a:r>
              <a:rPr lang="en-US" dirty="0"/>
              <a:t> and the position </a:t>
            </a:r>
            <a:r>
              <a:rPr lang="en-US" dirty="0" err="1"/>
              <a:t>embeddings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Input/Output</a:t>
            </a:r>
            <a:r>
              <a:rPr lang="en-US" dirty="0" smtClean="0"/>
              <a:t> </a:t>
            </a:r>
            <a:r>
              <a:rPr lang="en-US" dirty="0"/>
              <a:t>Representations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637"/>
          <a:stretch/>
        </p:blipFill>
        <p:spPr>
          <a:xfrm>
            <a:off x="166255" y="1196997"/>
            <a:ext cx="11859490" cy="428432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0" y="4885764"/>
            <a:ext cx="1587575" cy="14168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416" y="5617119"/>
            <a:ext cx="972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</a:t>
            </a:r>
            <a:r>
              <a:rPr lang="en-US" dirty="0" err="1"/>
              <a:t>embeddings</a:t>
            </a:r>
            <a:r>
              <a:rPr lang="en-US" dirty="0"/>
              <a:t> are the sum of the token </a:t>
            </a:r>
            <a:r>
              <a:rPr lang="en-US" dirty="0" err="1"/>
              <a:t>embeddings</a:t>
            </a:r>
            <a:r>
              <a:rPr lang="en-US" dirty="0"/>
              <a:t>, the segmentation </a:t>
            </a:r>
            <a:r>
              <a:rPr lang="en-US" dirty="0" err="1"/>
              <a:t>embeddings</a:t>
            </a:r>
            <a:r>
              <a:rPr lang="en-US" dirty="0"/>
              <a:t> and the position </a:t>
            </a:r>
            <a:r>
              <a:rPr lang="en-US" dirty="0" err="1"/>
              <a:t>embeddings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Overall pre-training and fine-tuning procedures for BERT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23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r="58603"/>
          <a:stretch/>
        </p:blipFill>
        <p:spPr>
          <a:xfrm>
            <a:off x="0" y="950740"/>
            <a:ext cx="5047129" cy="49565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83138" y="2290233"/>
            <a:ext cx="236537" cy="56726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851647" y="3738282"/>
            <a:ext cx="726141" cy="5737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Overall pre-training and fine-tuning procedures for BERT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24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r="58603"/>
          <a:stretch/>
        </p:blipFill>
        <p:spPr>
          <a:xfrm>
            <a:off x="0" y="950740"/>
            <a:ext cx="5047129" cy="49565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83138" y="2290233"/>
            <a:ext cx="236537" cy="56726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824753" y="3048000"/>
            <a:ext cx="726141" cy="5737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Overall pre-training and fine-tuning procedures for BERT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25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r="58603"/>
          <a:stretch/>
        </p:blipFill>
        <p:spPr>
          <a:xfrm>
            <a:off x="0" y="950740"/>
            <a:ext cx="5047129" cy="49565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83138" y="2290233"/>
            <a:ext cx="236537" cy="56726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286871" y="1774512"/>
            <a:ext cx="726141" cy="5737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Overall pre-training and fine-tuning procedures for BERT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26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r="58603"/>
          <a:stretch/>
        </p:blipFill>
        <p:spPr>
          <a:xfrm>
            <a:off x="0" y="950740"/>
            <a:ext cx="5047129" cy="49565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83138" y="2290233"/>
            <a:ext cx="236537" cy="56726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815789" y="1797174"/>
            <a:ext cx="726141" cy="5737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Overall pre-training and fine-tuning procedures for BERT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27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740"/>
            <a:ext cx="12192000" cy="4956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2" y="5871241"/>
            <a:ext cx="468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o understand language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010402" y="5871240"/>
            <a:ext cx="468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o learn </a:t>
            </a:r>
            <a:r>
              <a:rPr lang="en-US" sz="2400" dirty="0"/>
              <a:t>s</a:t>
            </a:r>
            <a:r>
              <a:rPr lang="en-US" sz="2400" dirty="0" smtClean="0"/>
              <a:t>pecific tasks</a:t>
            </a:r>
            <a:endParaRPr lang="en-US" sz="2400" dirty="0"/>
          </a:p>
        </p:txBody>
      </p:sp>
      <p:sp>
        <p:nvSpPr>
          <p:cNvPr id="11" name="Овал 10"/>
          <p:cNvSpPr/>
          <p:nvPr/>
        </p:nvSpPr>
        <p:spPr>
          <a:xfrm>
            <a:off x="5997388" y="950739"/>
            <a:ext cx="2303929" cy="73462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7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Overall pre-training and fine-tuning procedures for BERT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28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740"/>
            <a:ext cx="12192000" cy="4956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2" y="5871241"/>
            <a:ext cx="468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o understand language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010402" y="5871240"/>
            <a:ext cx="468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o learn </a:t>
            </a:r>
            <a:r>
              <a:rPr lang="en-US" sz="2400" dirty="0"/>
              <a:t>s</a:t>
            </a:r>
            <a:r>
              <a:rPr lang="en-US" sz="2400" dirty="0" smtClean="0"/>
              <a:t>pecific tasks</a:t>
            </a:r>
            <a:endParaRPr lang="en-US" sz="2400" dirty="0"/>
          </a:p>
        </p:txBody>
      </p:sp>
      <p:sp>
        <p:nvSpPr>
          <p:cNvPr id="11" name="Овал 10"/>
          <p:cNvSpPr/>
          <p:nvPr/>
        </p:nvSpPr>
        <p:spPr>
          <a:xfrm>
            <a:off x="7355541" y="1066800"/>
            <a:ext cx="900953" cy="57374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7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Overall pre-training and fine-tuning procedures for BERT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29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740"/>
            <a:ext cx="12192000" cy="4956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2" y="5871241"/>
            <a:ext cx="468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o understand language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010402" y="5871240"/>
            <a:ext cx="468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o learn </a:t>
            </a:r>
            <a:r>
              <a:rPr lang="en-US" sz="2400" dirty="0"/>
              <a:t>s</a:t>
            </a:r>
            <a:r>
              <a:rPr lang="en-US" sz="2400" dirty="0" smtClean="0"/>
              <a:t>pecific tasks</a:t>
            </a:r>
            <a:endParaRPr lang="en-US" sz="2400" dirty="0"/>
          </a:p>
        </p:txBody>
      </p:sp>
      <p:sp>
        <p:nvSpPr>
          <p:cNvPr id="11" name="Овал 10"/>
          <p:cNvSpPr/>
          <p:nvPr/>
        </p:nvSpPr>
        <p:spPr>
          <a:xfrm>
            <a:off x="7355541" y="1066800"/>
            <a:ext cx="900953" cy="57374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8256494" y="4849907"/>
            <a:ext cx="8516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8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en-US" dirty="0" smtClean="0"/>
              <a:t>	The </a:t>
            </a:r>
            <a:r>
              <a:rPr lang="en-US" dirty="0"/>
              <a:t>contributions of the paper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49357" y="1040768"/>
            <a:ext cx="3731559" cy="2661655"/>
          </a:xfrm>
          <a:prstGeom prst="flowChartAlternateProcess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Importance </a:t>
            </a:r>
            <a:r>
              <a:rPr lang="en-US" dirty="0"/>
              <a:t>of bidirectional pre-training for language </a:t>
            </a:r>
            <a:r>
              <a:rPr lang="en-US" dirty="0" smtClean="0"/>
              <a:t>representations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t="27893" b="28077"/>
          <a:stretch/>
        </p:blipFill>
        <p:spPr>
          <a:xfrm>
            <a:off x="0" y="4204820"/>
            <a:ext cx="12192000" cy="215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Overall pre-training and fine-tuning procedures for BERT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30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740"/>
            <a:ext cx="12192000" cy="4956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2" y="5871241"/>
            <a:ext cx="468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o understand language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010402" y="5871240"/>
            <a:ext cx="468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o learn </a:t>
            </a:r>
            <a:r>
              <a:rPr lang="en-US" sz="2400" dirty="0"/>
              <a:t>s</a:t>
            </a:r>
            <a:r>
              <a:rPr lang="en-US" sz="2400" dirty="0" smtClean="0"/>
              <a:t>pecific tasks</a:t>
            </a:r>
            <a:endParaRPr lang="en-US" sz="2400" dirty="0"/>
          </a:p>
        </p:txBody>
      </p:sp>
      <p:sp>
        <p:nvSpPr>
          <p:cNvPr id="11" name="Овал 10"/>
          <p:cNvSpPr/>
          <p:nvPr/>
        </p:nvSpPr>
        <p:spPr>
          <a:xfrm>
            <a:off x="7355541" y="1066800"/>
            <a:ext cx="900953" cy="57374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8256494" y="4849907"/>
            <a:ext cx="8516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10524565" y="4849907"/>
            <a:ext cx="896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Overall pre-training and fine-tuning procedures for BERT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31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740"/>
            <a:ext cx="12192000" cy="4956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2" y="5871241"/>
            <a:ext cx="468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o understand language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010402" y="5871240"/>
            <a:ext cx="468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o learn </a:t>
            </a:r>
            <a:r>
              <a:rPr lang="en-US" sz="2400" dirty="0"/>
              <a:t>s</a:t>
            </a:r>
            <a:r>
              <a:rPr lang="en-US" sz="2400" dirty="0" smtClean="0"/>
              <a:t>pecific tasks</a:t>
            </a:r>
            <a:endParaRPr lang="en-US" sz="2400" dirty="0"/>
          </a:p>
        </p:txBody>
      </p:sp>
      <p:sp>
        <p:nvSpPr>
          <p:cNvPr id="11" name="Овал 10"/>
          <p:cNvSpPr/>
          <p:nvPr/>
        </p:nvSpPr>
        <p:spPr>
          <a:xfrm>
            <a:off x="7355541" y="1066800"/>
            <a:ext cx="900953" cy="57374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8256494" y="4849907"/>
            <a:ext cx="8516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10524565" y="4849907"/>
            <a:ext cx="896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0170459" y="950740"/>
            <a:ext cx="1770529" cy="8534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0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ru-RU" dirty="0" smtClean="0"/>
              <a:t>	</a:t>
            </a:r>
            <a:r>
              <a:rPr lang="en-US" dirty="0" smtClean="0"/>
              <a:t>Effect </a:t>
            </a:r>
            <a:r>
              <a:rPr lang="en-US" dirty="0"/>
              <a:t>of Pre-training Tasks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32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860611" y="4679763"/>
            <a:ext cx="10470778" cy="150644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“</a:t>
            </a:r>
            <a:r>
              <a:rPr lang="en-US" sz="2400" b="1" dirty="0"/>
              <a:t>No NSP</a:t>
            </a:r>
            <a:r>
              <a:rPr lang="en-US" sz="2400" dirty="0"/>
              <a:t>” is trained </a:t>
            </a:r>
            <a:r>
              <a:rPr lang="en-US" sz="2400" u="sng" dirty="0" smtClean="0"/>
              <a:t>without</a:t>
            </a:r>
            <a:r>
              <a:rPr lang="ru-RU" sz="2400" u="sng" dirty="0" smtClean="0"/>
              <a:t> </a:t>
            </a:r>
            <a:r>
              <a:rPr lang="en-US" sz="2400" u="sng" dirty="0" smtClean="0"/>
              <a:t>the </a:t>
            </a:r>
            <a:r>
              <a:rPr lang="en-US" sz="2400" u="sng" dirty="0"/>
              <a:t>next sentence prediction </a:t>
            </a:r>
            <a:r>
              <a:rPr lang="en-US" sz="2400" u="sng" dirty="0" smtClean="0"/>
              <a:t>task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“</a:t>
            </a:r>
            <a:r>
              <a:rPr lang="en-US" sz="2400" b="1" dirty="0"/>
              <a:t>LTR &amp; No NSP</a:t>
            </a:r>
            <a:r>
              <a:rPr lang="en-US" sz="2400" dirty="0"/>
              <a:t>” </a:t>
            </a:r>
            <a:r>
              <a:rPr lang="en-US" sz="2400" dirty="0" smtClean="0"/>
              <a:t>is trained </a:t>
            </a:r>
            <a:r>
              <a:rPr lang="en-US" sz="2400" dirty="0"/>
              <a:t>as a </a:t>
            </a:r>
            <a:r>
              <a:rPr lang="en-US" sz="2400" u="sng" dirty="0"/>
              <a:t>left-to-right LM </a:t>
            </a:r>
            <a:r>
              <a:rPr lang="en-US" sz="2400" dirty="0"/>
              <a:t>without </a:t>
            </a:r>
            <a:r>
              <a:rPr lang="en-US" sz="2400" dirty="0" smtClean="0"/>
              <a:t>NSP (like </a:t>
            </a:r>
            <a:r>
              <a:rPr lang="en-US" sz="2400" dirty="0" err="1"/>
              <a:t>OpenAI</a:t>
            </a:r>
            <a:r>
              <a:rPr lang="en-US" sz="2400" dirty="0"/>
              <a:t> </a:t>
            </a:r>
            <a:r>
              <a:rPr lang="en-US" sz="2400" dirty="0" smtClean="0"/>
              <a:t>GPT</a:t>
            </a:r>
            <a:r>
              <a:rPr lang="en-US" sz="2400" dirty="0" smtClean="0"/>
              <a:t>).</a:t>
            </a:r>
            <a:endParaRPr lang="en-US" sz="240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-3364" t="2574" r="-3931" b="15404"/>
          <a:stretch/>
        </p:blipFill>
        <p:spPr>
          <a:xfrm>
            <a:off x="860611" y="1198326"/>
            <a:ext cx="10578353" cy="3039037"/>
          </a:xfrm>
          <a:prstGeom prst="round2DiagRect">
            <a:avLst/>
          </a:prstGeom>
          <a:ln w="38100">
            <a:solidFill>
              <a:srgbClr val="0D2B40"/>
            </a:solidFill>
          </a:ln>
        </p:spPr>
      </p:pic>
      <p:sp>
        <p:nvSpPr>
          <p:cNvPr id="6" name="Скругленный прямоугольник 5"/>
          <p:cNvSpPr/>
          <p:nvPr/>
        </p:nvSpPr>
        <p:spPr>
          <a:xfrm>
            <a:off x="932997" y="2851097"/>
            <a:ext cx="10377696" cy="46290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33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0" y="808522"/>
            <a:ext cx="4892730" cy="54771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1257669"/>
            <a:ext cx="448537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Thank you for </a:t>
            </a:r>
            <a:endParaRPr lang="en-US" sz="60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your </a:t>
            </a: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attention</a:t>
            </a:r>
          </a:p>
          <a:p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912" y="4655221"/>
            <a:ext cx="1659555" cy="163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en-US" dirty="0" smtClean="0"/>
              <a:t>	The </a:t>
            </a:r>
            <a:r>
              <a:rPr lang="en-US" dirty="0"/>
              <a:t>contributions of the paper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49357" y="1040768"/>
            <a:ext cx="3731559" cy="2661655"/>
          </a:xfrm>
          <a:prstGeom prst="flowChartAlternateProcess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Importance </a:t>
            </a:r>
            <a:r>
              <a:rPr lang="en-US" dirty="0"/>
              <a:t>of bidirectional pre-training for language </a:t>
            </a:r>
            <a:r>
              <a:rPr lang="en-US" dirty="0" smtClean="0"/>
              <a:t>representations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t="27893" b="28077"/>
          <a:stretch/>
        </p:blipFill>
        <p:spPr>
          <a:xfrm>
            <a:off x="0" y="4204820"/>
            <a:ext cx="12192000" cy="2151530"/>
          </a:xfrm>
          <a:prstGeom prst="rect">
            <a:avLst/>
          </a:prstGeom>
        </p:spPr>
      </p:pic>
      <p:sp>
        <p:nvSpPr>
          <p:cNvPr id="11" name="Объект 5"/>
          <p:cNvSpPr>
            <a:spLocks noGrp="1"/>
          </p:cNvSpPr>
          <p:nvPr>
            <p:ph idx="1"/>
          </p:nvPr>
        </p:nvSpPr>
        <p:spPr>
          <a:xfrm>
            <a:off x="4097590" y="1040768"/>
            <a:ext cx="3839136" cy="2661655"/>
          </a:xfrm>
          <a:prstGeom prst="flowChartAlternateProcess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P</a:t>
            </a:r>
            <a:r>
              <a:rPr lang="en-US" dirty="0" smtClean="0"/>
              <a:t>re-trained </a:t>
            </a:r>
            <a:r>
              <a:rPr lang="en-US" dirty="0"/>
              <a:t>representations reduce the need for many heavily-engineered </a:t>
            </a:r>
            <a:r>
              <a:rPr lang="en-US" dirty="0" smtClean="0"/>
              <a:t>task specific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4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en-US" dirty="0" smtClean="0"/>
              <a:t>	The </a:t>
            </a:r>
            <a:r>
              <a:rPr lang="en-US" dirty="0"/>
              <a:t>contributions of the paper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49357" y="1040768"/>
            <a:ext cx="3731559" cy="2661655"/>
          </a:xfrm>
          <a:prstGeom prst="flowChartAlternateProcess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Importance </a:t>
            </a:r>
            <a:r>
              <a:rPr lang="en-US" dirty="0"/>
              <a:t>of bidirectional pre-training for language </a:t>
            </a:r>
            <a:r>
              <a:rPr lang="en-US" dirty="0" smtClean="0"/>
              <a:t>representations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t="27893" b="28077"/>
          <a:stretch/>
        </p:blipFill>
        <p:spPr>
          <a:xfrm>
            <a:off x="0" y="4204820"/>
            <a:ext cx="12192000" cy="2151530"/>
          </a:xfrm>
          <a:prstGeom prst="rect">
            <a:avLst/>
          </a:prstGeom>
        </p:spPr>
      </p:pic>
      <p:sp>
        <p:nvSpPr>
          <p:cNvPr id="10" name="Объект 5"/>
          <p:cNvSpPr>
            <a:spLocks noGrp="1"/>
          </p:cNvSpPr>
          <p:nvPr>
            <p:ph idx="1"/>
          </p:nvPr>
        </p:nvSpPr>
        <p:spPr>
          <a:xfrm>
            <a:off x="8153400" y="1040768"/>
            <a:ext cx="3877235" cy="2661655"/>
          </a:xfrm>
          <a:prstGeom prst="flowChartAlternateProcess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BERT </a:t>
            </a:r>
            <a:r>
              <a:rPr lang="en-US" dirty="0"/>
              <a:t>advances the state of the art for </a:t>
            </a:r>
            <a:r>
              <a:rPr lang="en-US" dirty="0" smtClean="0"/>
              <a:t>11 NLP tasks</a:t>
            </a:r>
            <a:endParaRPr lang="en-US" dirty="0"/>
          </a:p>
        </p:txBody>
      </p:sp>
      <p:sp>
        <p:nvSpPr>
          <p:cNvPr id="11" name="Объект 5"/>
          <p:cNvSpPr>
            <a:spLocks noGrp="1"/>
          </p:cNvSpPr>
          <p:nvPr>
            <p:ph idx="1"/>
          </p:nvPr>
        </p:nvSpPr>
        <p:spPr>
          <a:xfrm>
            <a:off x="4097590" y="1040768"/>
            <a:ext cx="3839136" cy="2661655"/>
          </a:xfrm>
          <a:prstGeom prst="flowChartAlternateProcess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P</a:t>
            </a:r>
            <a:r>
              <a:rPr lang="en-US" dirty="0" smtClean="0"/>
              <a:t>re-trained </a:t>
            </a:r>
            <a:r>
              <a:rPr lang="en-US" dirty="0"/>
              <a:t>representations reduce the need for many heavily-engineered </a:t>
            </a:r>
            <a:r>
              <a:rPr lang="en-US" dirty="0" smtClean="0"/>
              <a:t>task specific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2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ru-RU" dirty="0" smtClean="0"/>
              <a:t>	</a:t>
            </a:r>
            <a:r>
              <a:rPr lang="en-US" dirty="0" smtClean="0"/>
              <a:t>Pre-trained </a:t>
            </a:r>
            <a:r>
              <a:rPr lang="en-US" dirty="0"/>
              <a:t>representations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88093" y="957001"/>
            <a:ext cx="4273616" cy="919401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Pre-trained representations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2645744" y="1885478"/>
            <a:ext cx="918310" cy="50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1367" y="239278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ontext-free</a:t>
            </a:r>
            <a:endParaRPr 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7489256" y="1885478"/>
            <a:ext cx="862266" cy="47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95939" y="2394475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ontextual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8835" y="345963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Unidirectional 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00413" y="345963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Bidirectional</a:t>
            </a:r>
            <a:endParaRPr lang="en-US" sz="2400" dirty="0">
              <a:latin typeface="Consolas" panose="020B0609020204030204" pitchFamily="49" charset="0"/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9771250" y="2903561"/>
            <a:ext cx="500513" cy="55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7162802" y="2903561"/>
            <a:ext cx="519765" cy="519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1026" y="2953548"/>
            <a:ext cx="1474268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word2vec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9458" y="2953548"/>
            <a:ext cx="1349142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err="1"/>
              <a:t>GloVe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8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ru-RU" dirty="0" smtClean="0"/>
              <a:t>	</a:t>
            </a:r>
            <a:r>
              <a:rPr lang="en-US" dirty="0" smtClean="0"/>
              <a:t>Pre-trained </a:t>
            </a:r>
            <a:r>
              <a:rPr lang="en-US" dirty="0"/>
              <a:t>representations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88093" y="957001"/>
            <a:ext cx="4273616" cy="919401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Pre-trained representations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2645744" y="1885478"/>
            <a:ext cx="918310" cy="50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1367" y="239278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ontext-free</a:t>
            </a:r>
            <a:endParaRPr 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7489256" y="1885478"/>
            <a:ext cx="862266" cy="47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95939" y="2394475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ontextual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8835" y="345963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Unidirectional 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00413" y="345963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Bidirectional</a:t>
            </a:r>
            <a:endParaRPr lang="en-US" sz="2400" dirty="0">
              <a:latin typeface="Consolas" panose="020B0609020204030204" pitchFamily="49" charset="0"/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9771250" y="2903561"/>
            <a:ext cx="500513" cy="55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7162802" y="2903561"/>
            <a:ext cx="519765" cy="519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1026" y="2953548"/>
            <a:ext cx="1474268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word2vec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89458" y="2953548"/>
            <a:ext cx="1349142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err="1"/>
              <a:t>GloVe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7" name="Стрелка вниз 36"/>
          <p:cNvSpPr/>
          <p:nvPr/>
        </p:nvSpPr>
        <p:spPr>
          <a:xfrm>
            <a:off x="1852004" y="3705716"/>
            <a:ext cx="1280161" cy="529389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93379" y="4256209"/>
            <a:ext cx="1713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bank</a:t>
            </a:r>
            <a:r>
              <a:rPr lang="en-US" sz="2000" b="1" dirty="0"/>
              <a:t> </a:t>
            </a:r>
            <a:r>
              <a:rPr lang="en-US" sz="2000" b="1" dirty="0" smtClean="0"/>
              <a:t>deposit</a:t>
            </a:r>
            <a:endParaRPr lang="en-US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241668" y="4256209"/>
            <a:ext cx="14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river </a:t>
            </a:r>
            <a:r>
              <a:rPr lang="en-US" sz="2000" b="1" u="sng" dirty="0"/>
              <a:t>bank</a:t>
            </a:r>
          </a:p>
        </p:txBody>
      </p:sp>
      <p:pic>
        <p:nvPicPr>
          <p:cNvPr id="3074" name="Picture 2" descr="Deposit PNGs f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17179" r="9386" b="14358"/>
          <a:stretch/>
        </p:blipFill>
        <p:spPr bwMode="auto">
          <a:xfrm>
            <a:off x="87037" y="4684099"/>
            <a:ext cx="2194394" cy="138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55" y="4592097"/>
            <a:ext cx="2095299" cy="1481443"/>
          </a:xfrm>
          <a:prstGeom prst="rect">
            <a:avLst/>
          </a:prstGeom>
        </p:spPr>
      </p:pic>
      <p:sp>
        <p:nvSpPr>
          <p:cNvPr id="44" name="Равно 43"/>
          <p:cNvSpPr/>
          <p:nvPr/>
        </p:nvSpPr>
        <p:spPr>
          <a:xfrm>
            <a:off x="2281431" y="5077326"/>
            <a:ext cx="791132" cy="529390"/>
          </a:xfrm>
          <a:prstGeom prst="mathEqua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70002" y="4000820"/>
            <a:ext cx="1349142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BERT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5059" y="3658215"/>
            <a:ext cx="67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bank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3587" y="3977706"/>
            <a:ext cx="1987147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</a:rPr>
              <a:t>OpenAI GPT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ru-RU" dirty="0" smtClean="0"/>
              <a:t>	</a:t>
            </a:r>
            <a:r>
              <a:rPr lang="en-US" dirty="0" smtClean="0"/>
              <a:t>Pre-trained </a:t>
            </a:r>
            <a:r>
              <a:rPr lang="en-US" dirty="0"/>
              <a:t>representations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88093" y="957001"/>
            <a:ext cx="4273616" cy="919401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Pre-trained representations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2645744" y="1885478"/>
            <a:ext cx="918310" cy="50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1367" y="239278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ontext-free</a:t>
            </a:r>
            <a:endParaRPr 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7489256" y="1885478"/>
            <a:ext cx="862266" cy="47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95939" y="2394475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ontextual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8835" y="345963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Unidirectional 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00413" y="345963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Bidirectional</a:t>
            </a:r>
            <a:endParaRPr lang="en-US" sz="2400" dirty="0">
              <a:latin typeface="Consolas" panose="020B0609020204030204" pitchFamily="49" charset="0"/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9771250" y="2903561"/>
            <a:ext cx="500513" cy="55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7162802" y="2903561"/>
            <a:ext cx="519765" cy="519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1026" y="2953548"/>
            <a:ext cx="1474268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word2vec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20834" y="2953548"/>
            <a:ext cx="1286390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err="1"/>
              <a:t>GloVe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7" name="Стрелка вниз 36"/>
          <p:cNvSpPr/>
          <p:nvPr/>
        </p:nvSpPr>
        <p:spPr>
          <a:xfrm>
            <a:off x="1852004" y="3705716"/>
            <a:ext cx="1280161" cy="529389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93379" y="4256209"/>
            <a:ext cx="1713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bank</a:t>
            </a:r>
            <a:r>
              <a:rPr lang="en-US" sz="2000" b="1" dirty="0"/>
              <a:t> </a:t>
            </a:r>
            <a:r>
              <a:rPr lang="en-US" sz="2000" b="1" dirty="0" smtClean="0"/>
              <a:t>deposit</a:t>
            </a:r>
            <a:endParaRPr lang="en-US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241668" y="4256209"/>
            <a:ext cx="14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river </a:t>
            </a:r>
            <a:r>
              <a:rPr lang="en-US" sz="2000" b="1" u="sng" dirty="0"/>
              <a:t>bank</a:t>
            </a:r>
          </a:p>
        </p:txBody>
      </p:sp>
      <p:pic>
        <p:nvPicPr>
          <p:cNvPr id="3074" name="Picture 2" descr="Deposit PNGs f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17179" r="9386" b="14358"/>
          <a:stretch/>
        </p:blipFill>
        <p:spPr bwMode="auto">
          <a:xfrm>
            <a:off x="87037" y="4684099"/>
            <a:ext cx="2194394" cy="138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55" y="4592097"/>
            <a:ext cx="2095299" cy="1481443"/>
          </a:xfrm>
          <a:prstGeom prst="rect">
            <a:avLst/>
          </a:prstGeom>
        </p:spPr>
      </p:pic>
      <p:sp>
        <p:nvSpPr>
          <p:cNvPr id="44" name="Равно 43"/>
          <p:cNvSpPr/>
          <p:nvPr/>
        </p:nvSpPr>
        <p:spPr>
          <a:xfrm>
            <a:off x="2281431" y="5077326"/>
            <a:ext cx="791132" cy="529390"/>
          </a:xfrm>
          <a:prstGeom prst="mathEqua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Стрелка вниз 24"/>
          <p:cNvSpPr/>
          <p:nvPr/>
        </p:nvSpPr>
        <p:spPr>
          <a:xfrm>
            <a:off x="8240727" y="4041884"/>
            <a:ext cx="1280161" cy="529389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15200" y="4652151"/>
            <a:ext cx="345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 made </a:t>
            </a:r>
            <a:r>
              <a:rPr lang="en-US" sz="2400" b="1" dirty="0" smtClean="0"/>
              <a:t>a </a:t>
            </a:r>
            <a:r>
              <a:rPr lang="en-US" sz="2400" b="1" dirty="0" smtClean="0">
                <a:solidFill>
                  <a:srgbClr val="C00000"/>
                </a:solidFill>
              </a:rPr>
              <a:t>(</a:t>
            </a:r>
            <a:r>
              <a:rPr lang="en-US" sz="2400" b="1" u="sng" dirty="0" smtClean="0"/>
              <a:t>bank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r>
              <a:rPr lang="en-US" sz="2400" b="1" dirty="0" smtClean="0"/>
              <a:t> </a:t>
            </a:r>
            <a:r>
              <a:rPr lang="en-US" sz="2400" b="1" dirty="0"/>
              <a:t>deposit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7137404" y="4701586"/>
            <a:ext cx="0" cy="434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29861" y="5190162"/>
            <a:ext cx="138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 made </a:t>
            </a:r>
            <a:r>
              <a:rPr lang="en-US" sz="2400" b="1" dirty="0" smtClean="0"/>
              <a:t>a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630372" y="5722283"/>
            <a:ext cx="138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deposit</a:t>
            </a:r>
          </a:p>
        </p:txBody>
      </p:sp>
      <p:sp>
        <p:nvSpPr>
          <p:cNvPr id="8" name="Знак запрета 7"/>
          <p:cNvSpPr/>
          <p:nvPr/>
        </p:nvSpPr>
        <p:spPr>
          <a:xfrm>
            <a:off x="6254503" y="5767201"/>
            <a:ext cx="340091" cy="340091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Нашивка 9"/>
          <p:cNvSpPr/>
          <p:nvPr/>
        </p:nvSpPr>
        <p:spPr>
          <a:xfrm>
            <a:off x="6297434" y="5339341"/>
            <a:ext cx="254228" cy="254228"/>
          </a:xfrm>
          <a:prstGeom prst="chevron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6729228" y="5632208"/>
            <a:ext cx="1079031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29" idx="1"/>
          </p:cNvCxnSpPr>
          <p:nvPr/>
        </p:nvCxnSpPr>
        <p:spPr>
          <a:xfrm>
            <a:off x="6630372" y="5953116"/>
            <a:ext cx="1130362" cy="289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6216276" y="5194693"/>
            <a:ext cx="1801906" cy="1027857"/>
          </a:xfrm>
          <a:prstGeom prst="rect">
            <a:avLst/>
          </a:prstGeom>
          <a:noFill/>
          <a:ln>
            <a:solidFill>
              <a:srgbClr val="C5DAE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870002" y="4000820"/>
            <a:ext cx="1349142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BERT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3782" y="4041884"/>
            <a:ext cx="67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bank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55059" y="3658215"/>
            <a:ext cx="67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bank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73587" y="3977706"/>
            <a:ext cx="1987147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</a:rPr>
              <a:t>OpenAI GPT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03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26848" cy="755926"/>
          </a:xfrm>
        </p:spPr>
        <p:txBody>
          <a:bodyPr/>
          <a:lstStyle/>
          <a:p>
            <a:r>
              <a:rPr lang="ru-RU" dirty="0" smtClean="0"/>
              <a:t>	</a:t>
            </a:r>
            <a:r>
              <a:rPr lang="en-US" dirty="0" smtClean="0"/>
              <a:t>Pre-trained </a:t>
            </a:r>
            <a:r>
              <a:rPr lang="en-US" dirty="0"/>
              <a:t>representations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Technical University of Applied Sciences Würzburg-Schweinfurt 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E098-8619-4D77-9984-813D1277A8D7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88093" y="957001"/>
            <a:ext cx="4273616" cy="919401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Pre-trained representations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2645744" y="1885478"/>
            <a:ext cx="918310" cy="50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1367" y="239278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ontext-free</a:t>
            </a:r>
            <a:endParaRPr 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7489256" y="1885478"/>
            <a:ext cx="862266" cy="47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95939" y="2394475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ontextual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8835" y="345963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Unidirectional 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00413" y="3459633"/>
            <a:ext cx="2242687" cy="510778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Bidirectional</a:t>
            </a:r>
            <a:endParaRPr lang="en-US" sz="2400" dirty="0">
              <a:latin typeface="Consolas" panose="020B0609020204030204" pitchFamily="49" charset="0"/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9771250" y="2903561"/>
            <a:ext cx="500513" cy="55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7162802" y="2903561"/>
            <a:ext cx="519765" cy="519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1026" y="2953548"/>
            <a:ext cx="1474268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word2vec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89458" y="2953548"/>
            <a:ext cx="1349142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err="1"/>
              <a:t>GloVe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7" name="Стрелка вниз 36"/>
          <p:cNvSpPr/>
          <p:nvPr/>
        </p:nvSpPr>
        <p:spPr>
          <a:xfrm>
            <a:off x="1852004" y="3705716"/>
            <a:ext cx="1280161" cy="529389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93379" y="4256209"/>
            <a:ext cx="1713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bank</a:t>
            </a:r>
            <a:r>
              <a:rPr lang="en-US" sz="2000" b="1" dirty="0"/>
              <a:t> </a:t>
            </a:r>
            <a:r>
              <a:rPr lang="en-US" sz="2000" b="1" dirty="0" smtClean="0"/>
              <a:t>deposit</a:t>
            </a:r>
            <a:endParaRPr lang="en-US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241668" y="4256209"/>
            <a:ext cx="145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river </a:t>
            </a:r>
            <a:r>
              <a:rPr lang="en-US" sz="2000" b="1" u="sng" dirty="0"/>
              <a:t>bank</a:t>
            </a:r>
          </a:p>
        </p:txBody>
      </p:sp>
      <p:pic>
        <p:nvPicPr>
          <p:cNvPr id="3074" name="Picture 2" descr="Deposit PNGs f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17179" r="9386" b="14358"/>
          <a:stretch/>
        </p:blipFill>
        <p:spPr bwMode="auto">
          <a:xfrm>
            <a:off x="87037" y="4684099"/>
            <a:ext cx="2194394" cy="138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55" y="4592097"/>
            <a:ext cx="2095299" cy="1481443"/>
          </a:xfrm>
          <a:prstGeom prst="rect">
            <a:avLst/>
          </a:prstGeom>
        </p:spPr>
      </p:pic>
      <p:sp>
        <p:nvSpPr>
          <p:cNvPr id="44" name="Равно 43"/>
          <p:cNvSpPr/>
          <p:nvPr/>
        </p:nvSpPr>
        <p:spPr>
          <a:xfrm>
            <a:off x="2281431" y="5077326"/>
            <a:ext cx="791132" cy="529390"/>
          </a:xfrm>
          <a:prstGeom prst="mathEqua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Стрелка вниз 24"/>
          <p:cNvSpPr/>
          <p:nvPr/>
        </p:nvSpPr>
        <p:spPr>
          <a:xfrm>
            <a:off x="8240727" y="4041884"/>
            <a:ext cx="1280161" cy="529389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15200" y="4652151"/>
            <a:ext cx="345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 made </a:t>
            </a:r>
            <a:r>
              <a:rPr lang="en-US" sz="2400" b="1" dirty="0" smtClean="0"/>
              <a:t>a </a:t>
            </a:r>
            <a:r>
              <a:rPr lang="en-US" sz="2400" b="1" dirty="0" smtClean="0">
                <a:solidFill>
                  <a:srgbClr val="C00000"/>
                </a:solidFill>
              </a:rPr>
              <a:t>(</a:t>
            </a:r>
            <a:r>
              <a:rPr lang="en-US" sz="2400" b="1" u="sng" dirty="0" smtClean="0"/>
              <a:t>bank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r>
              <a:rPr lang="en-US" sz="2400" b="1" dirty="0" smtClean="0"/>
              <a:t> </a:t>
            </a:r>
            <a:r>
              <a:rPr lang="en-US" sz="2400" b="1" dirty="0"/>
              <a:t>deposit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7137404" y="4701586"/>
            <a:ext cx="0" cy="434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29861" y="5190162"/>
            <a:ext cx="138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 made </a:t>
            </a:r>
            <a:r>
              <a:rPr lang="en-US" sz="2400" b="1" dirty="0" smtClean="0"/>
              <a:t>a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630372" y="5722283"/>
            <a:ext cx="138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deposit</a:t>
            </a:r>
          </a:p>
        </p:txBody>
      </p:sp>
      <p:sp>
        <p:nvSpPr>
          <p:cNvPr id="8" name="Знак запрета 7"/>
          <p:cNvSpPr/>
          <p:nvPr/>
        </p:nvSpPr>
        <p:spPr>
          <a:xfrm>
            <a:off x="6254503" y="5767201"/>
            <a:ext cx="340091" cy="340091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Нашивка 9"/>
          <p:cNvSpPr/>
          <p:nvPr/>
        </p:nvSpPr>
        <p:spPr>
          <a:xfrm>
            <a:off x="6297434" y="5339341"/>
            <a:ext cx="254228" cy="254228"/>
          </a:xfrm>
          <a:prstGeom prst="chevron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6729228" y="5632208"/>
            <a:ext cx="1079031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29" idx="1"/>
          </p:cNvCxnSpPr>
          <p:nvPr/>
        </p:nvCxnSpPr>
        <p:spPr>
          <a:xfrm>
            <a:off x="6630372" y="5953116"/>
            <a:ext cx="1130362" cy="289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12085" y="5477071"/>
            <a:ext cx="2715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 made a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... </a:t>
            </a:r>
            <a:r>
              <a:rPr lang="en-US" sz="2400" b="1" dirty="0"/>
              <a:t>deposit</a:t>
            </a:r>
          </a:p>
        </p:txBody>
      </p:sp>
      <p:cxnSp>
        <p:nvCxnSpPr>
          <p:cNvPr id="45" name="Прямая со стрелкой 44"/>
          <p:cNvCxnSpPr/>
          <p:nvPr/>
        </p:nvCxnSpPr>
        <p:spPr>
          <a:xfrm>
            <a:off x="10769604" y="4642466"/>
            <a:ext cx="0" cy="434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9540698" y="5925508"/>
            <a:ext cx="1055198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10908857" y="5925508"/>
            <a:ext cx="1055198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6216276" y="5194693"/>
            <a:ext cx="1801906" cy="1027857"/>
          </a:xfrm>
          <a:prstGeom prst="rect">
            <a:avLst/>
          </a:prstGeom>
          <a:noFill/>
          <a:ln>
            <a:solidFill>
              <a:srgbClr val="C5DAE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/>
          <p:cNvSpPr/>
          <p:nvPr/>
        </p:nvSpPr>
        <p:spPr>
          <a:xfrm>
            <a:off x="9412085" y="5339341"/>
            <a:ext cx="2645444" cy="795558"/>
          </a:xfrm>
          <a:prstGeom prst="rect">
            <a:avLst/>
          </a:prstGeom>
          <a:noFill/>
          <a:ln>
            <a:solidFill>
              <a:srgbClr val="C5DAE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870002" y="4000820"/>
            <a:ext cx="1349142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BERT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782" y="4041884"/>
            <a:ext cx="67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bank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55059" y="3658215"/>
            <a:ext cx="67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bank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73587" y="3977706"/>
            <a:ext cx="1987147" cy="51077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</a:rPr>
              <a:t>OpenAI GPT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7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0D2B40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789</Words>
  <Application>Microsoft Office PowerPoint</Application>
  <PresentationFormat>Широкоэкранный</PresentationFormat>
  <Paragraphs>192</Paragraphs>
  <Slides>33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Candara Light</vt:lpstr>
      <vt:lpstr>Comic Sans MS</vt:lpstr>
      <vt:lpstr>Consolas</vt:lpstr>
      <vt:lpstr>Wingdings</vt:lpstr>
      <vt:lpstr>Тема Office</vt:lpstr>
      <vt:lpstr>Презентация PowerPoint</vt:lpstr>
      <vt:lpstr> The contributions of the paper</vt:lpstr>
      <vt:lpstr> The contributions of the paper</vt:lpstr>
      <vt:lpstr> The contributions of the paper</vt:lpstr>
      <vt:lpstr> The contributions of the paper</vt:lpstr>
      <vt:lpstr> Pre-trained representations </vt:lpstr>
      <vt:lpstr> Pre-trained representations </vt:lpstr>
      <vt:lpstr> Pre-trained representations </vt:lpstr>
      <vt:lpstr> Pre-trained representations </vt:lpstr>
      <vt:lpstr>Pre-training. Task#1. Masked language modeling (MLM)</vt:lpstr>
      <vt:lpstr>Pre-training. Task#1. Masked language modeling (MLM)</vt:lpstr>
      <vt:lpstr>Pre-training. Task#2. Next sentence prediction (NSP)</vt:lpstr>
      <vt:lpstr>Pre-training. Task#2. Next sentence prediction (NSP)</vt:lpstr>
      <vt:lpstr>Pre-training. Task#2. Next sentence prediction (NSP)</vt:lpstr>
      <vt:lpstr>Pre-training. Task#2. Next sentence prediction (NSP)</vt:lpstr>
      <vt:lpstr>Pre-training. Task#2. Next sentence prediction (NSP)</vt:lpstr>
      <vt:lpstr>Pre-training. Task#2. Next sentence prediction (NSP)</vt:lpstr>
      <vt:lpstr>Pre-training. Task#2. Next sentence prediction (NSP)</vt:lpstr>
      <vt:lpstr>Pre-training. Task#2. Next sentence prediction (NSP)</vt:lpstr>
      <vt:lpstr> Input/Output Representations</vt:lpstr>
      <vt:lpstr> Input/Output Representations</vt:lpstr>
      <vt:lpstr> Input/Output Representations</vt:lpstr>
      <vt:lpstr>Overall pre-training and fine-tuning procedures for BERT</vt:lpstr>
      <vt:lpstr>Overall pre-training and fine-tuning procedures for BERT</vt:lpstr>
      <vt:lpstr>Overall pre-training and fine-tuning procedures for BERT</vt:lpstr>
      <vt:lpstr>Overall pre-training and fine-tuning procedures for BERT</vt:lpstr>
      <vt:lpstr>Overall pre-training and fine-tuning procedures for BERT</vt:lpstr>
      <vt:lpstr>Overall pre-training and fine-tuning procedures for BERT</vt:lpstr>
      <vt:lpstr>Overall pre-training and fine-tuning procedures for BERT</vt:lpstr>
      <vt:lpstr>Overall pre-training and fine-tuning procedures for BERT</vt:lpstr>
      <vt:lpstr>Overall pre-training and fine-tuning procedures for BERT</vt:lpstr>
      <vt:lpstr> Effect of Pre-training Tasks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Fall Detection: Leveraging Computer Vision and Machine Learning for Enhanced Safety</dc:title>
  <dc:creator>Настя</dc:creator>
  <cp:lastModifiedBy>Настя</cp:lastModifiedBy>
  <cp:revision>127</cp:revision>
  <dcterms:created xsi:type="dcterms:W3CDTF">2024-09-17T19:05:28Z</dcterms:created>
  <dcterms:modified xsi:type="dcterms:W3CDTF">2024-12-12T20:34:45Z</dcterms:modified>
</cp:coreProperties>
</file>